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0" r:id="rId9"/>
    <p:sldId id="261" r:id="rId10"/>
    <p:sldId id="277" r:id="rId11"/>
    <p:sldId id="262" r:id="rId12"/>
    <p:sldId id="263" r:id="rId13"/>
    <p:sldId id="274" r:id="rId14"/>
    <p:sldId id="278" r:id="rId15"/>
    <p:sldId id="275" r:id="rId16"/>
    <p:sldId id="264" r:id="rId17"/>
    <p:sldId id="265" r:id="rId18"/>
    <p:sldId id="266" r:id="rId19"/>
    <p:sldId id="276" r:id="rId20"/>
    <p:sldId id="267" r:id="rId21"/>
    <p:sldId id="268" r:id="rId22"/>
    <p:sldId id="269" r:id="rId23"/>
    <p:sldId id="270" r:id="rId24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бунова Светлана Сергеевна" initials="ГСС" lastIdx="2" clrIdx="0">
    <p:extLst>
      <p:ext uri="{19B8F6BF-5375-455C-9EA6-DF929625EA0E}">
        <p15:presenceInfo xmlns:p15="http://schemas.microsoft.com/office/powerpoint/2012/main" userId="S-1-5-21-1715567821-764733703-682003330-1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FD01E-ADED-47FA-A19D-9DCD51891A1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51219"/>
            <a:ext cx="544068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DDB8-B586-4480-BD2F-963C003F2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8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50888"/>
            <a:ext cx="6578600" cy="3702050"/>
          </a:xfrm>
          <a:solidFill>
            <a:srgbClr val="FFFFFF"/>
          </a:solidFill>
          <a:ln/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228600" indent="-228600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9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6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7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8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2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EB-12F7-4D0D-A376-9F0B4B6F82C0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5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6FB-E8FF-41F3-90A6-2BBDE9D04A43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CE19-4C6C-477C-9279-F3A9AC361AD7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5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85F-A500-49DF-BB47-11F7A1EC99E0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8F9E-FC72-445E-A23C-CE03F89C9603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5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E38-6BDB-424D-BD6D-225E7B9A827B}" type="datetime1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AD1C-1173-44ED-8AF4-559EB2A3F86E}" type="datetime1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BB63-C661-46C0-AFF2-965A6B2F631E}" type="datetime1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D57-AD4E-4ED7-9ACD-D1953F30410C}" type="datetime1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005B-130C-4C18-9E27-5731516042B4}" type="datetime1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F3C7-802C-4926-9BA8-441F8C3DA079}" type="datetime1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2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6CB2-B9F0-4C5A-AEE7-3183069C936B}" type="datetime1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mabijoux.ru/thumb.php?file%3D/uploads/news/gerb.jpg%26x_width%3D200&amp;imgrefurl=http://mabijoux.ru/index.php?id%3D108%26doc%3Dobmen_i_vozvrat_tovara_&amp;usg=__ereixm73eMXgaonRHiX_8NC16Ps=&amp;h=243&amp;w=200&amp;sz=21&amp;hl=ru&amp;start=284&amp;zoom=1&amp;tbnid=r5RSwiRokChIFM:&amp;tbnh=110&amp;tbnw=91&amp;ei=p4UdTseADYmDOo6UpZ0J&amp;prev=/search?q%3D%D0%BA%D0%B0%D1%80%D1%82%D0%B8%D0%BD%D0%BA%D0%B0%2B%D1%84%D0%B5%D0%B4%D0%B5%D1%80%D0%B0%D0%BB%D1%8C%D0%BD%D1%8B%D0%B9%2B%D0%B7%D0%B0%D0%BA%D0%BE%D0%BD%2B52%26start%3D280%26hl%3Dru%26newwindow%3D1%26sa%3DN%26rlz%3D1T4ADFA_ruRU400RU400%26tbm%3Disch%26prmd%3Divns&amp;itbs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95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305" y="105878"/>
            <a:ext cx="9936480" cy="2130391"/>
          </a:xfrm>
        </p:spPr>
        <p:txBody>
          <a:bodyPr>
            <a:noAutofit/>
          </a:bodyPr>
          <a:lstStyle/>
          <a:p>
            <a:pPr algn="r"/>
            <a:r>
              <a:rPr lang="ru-RU" sz="5200" b="1" dirty="0" smtClean="0">
                <a:solidFill>
                  <a:schemeClr val="accent5">
                    <a:lumMod val="50000"/>
                  </a:schemeClr>
                </a:solidFill>
              </a:rPr>
              <a:t>Всемирный день прав потребителей</a:t>
            </a:r>
            <a:br>
              <a:rPr lang="ru-RU" sz="5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200" b="1" dirty="0" smtClean="0">
                <a:solidFill>
                  <a:schemeClr val="accent5">
                    <a:lumMod val="50000"/>
                  </a:schemeClr>
                </a:solidFill>
              </a:rPr>
              <a:t>15 марта </a:t>
            </a:r>
            <a:endParaRPr lang="ru-RU" sz="5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54729" y="3060833"/>
            <a:ext cx="3837271" cy="366241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Международной Федерацией потребительских организаций 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Consumers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International</a:t>
            </a:r>
            <a:r>
              <a:rPr lang="ru-RU" b="1" dirty="0" smtClean="0">
                <a:solidFill>
                  <a:srgbClr val="002060"/>
                </a:solidFill>
              </a:rPr>
              <a:t> (CI) объявлен девиз очередного Всемирного дня прав потребителей в 2017 г.: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«Потребительские права в цифровую эпоху»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8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02055" y="6356350"/>
            <a:ext cx="894186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1" y="1761423"/>
            <a:ext cx="5470895" cy="452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7954" y="182880"/>
            <a:ext cx="719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Информация о цене товара 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72" y="96254"/>
            <a:ext cx="725146" cy="725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540" y="1761423"/>
            <a:ext cx="5925954" cy="4527550"/>
          </a:xfrm>
          <a:prstGeom prst="rect">
            <a:avLst/>
          </a:prstGeom>
          <a:effectLst>
            <a:innerShdw blurRad="114300">
              <a:srgbClr val="00B050"/>
            </a:inn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4389120" y="832652"/>
            <a:ext cx="1089221" cy="7170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86323" y="846704"/>
            <a:ext cx="1039530" cy="783537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2269" y="1260909"/>
            <a:ext cx="308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доступна для потребителя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6484" y="1260909"/>
            <a:ext cx="3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Доступна для потребителя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8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212" y="125128"/>
            <a:ext cx="10515600" cy="10853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Насторожённость должны вызывать: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- необоснованно низкая цена на товар,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- «горящие скидки» и акции  «только сейчас»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93" y="192504"/>
            <a:ext cx="1164658" cy="1164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32" y="1883606"/>
            <a:ext cx="5335437" cy="4578953"/>
          </a:xfrm>
          <a:prstGeom prst="rect">
            <a:avLst/>
          </a:prstGeom>
          <a:effectLst>
            <a:innerShdw blurRad="165100">
              <a:srgbClr val="00B05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3" y="1883607"/>
            <a:ext cx="6077009" cy="4578953"/>
          </a:xfrm>
          <a:prstGeom prst="rect">
            <a:avLst/>
          </a:prstGeom>
          <a:effectLst>
            <a:innerShdw blurRad="177800">
              <a:srgbClr val="FF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075" y="1282184"/>
            <a:ext cx="1121761" cy="74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806" y="1282184"/>
            <a:ext cx="1194920" cy="743776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055185" y="6462559"/>
            <a:ext cx="9413966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7977" y="1455413"/>
            <a:ext cx="376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Цена товара на достоверном сайте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152" y="1455413"/>
            <a:ext cx="397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Цена товара на недостоверном сайте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6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Информация о порядке оплаты товара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58" y="56127"/>
            <a:ext cx="744396" cy="744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5" y="1258070"/>
            <a:ext cx="5391797" cy="5245769"/>
          </a:xfrm>
          <a:prstGeom prst="rect">
            <a:avLst/>
          </a:prstGeom>
          <a:effectLst>
            <a:innerShdw blurRad="165100">
              <a:srgbClr val="FF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64" y="1216408"/>
            <a:ext cx="6119845" cy="5245768"/>
          </a:xfrm>
          <a:prstGeom prst="rect">
            <a:avLst/>
          </a:prstGeom>
          <a:effectLst>
            <a:innerShdw blurRad="139700">
              <a:srgbClr val="00B05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078" y="615626"/>
            <a:ext cx="1121761" cy="7437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705" y="615626"/>
            <a:ext cx="1194920" cy="74377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51018" y="6475964"/>
            <a:ext cx="9202782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6884" y="952901"/>
            <a:ext cx="38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2225" y="802848"/>
            <a:ext cx="386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Предложены варианты оплаты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096" y="920820"/>
            <a:ext cx="354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данных о вариантах оплаты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5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Относитесь с осторожностью к предложениям произвести оплату путем перевода денежных средств на банковскую карту. Продавец обязан предоставлять банковские реквизиты для осуществления платежей.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67542" y="6353556"/>
            <a:ext cx="9631680" cy="416928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2" y="229488"/>
            <a:ext cx="1138701" cy="1082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22" y="1944302"/>
            <a:ext cx="11830577" cy="42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92943" y="6356350"/>
            <a:ext cx="896111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0952" y="250257"/>
            <a:ext cx="632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Условия о доставке товара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8" y="1751798"/>
            <a:ext cx="4958719" cy="4604552"/>
          </a:xfrm>
          <a:prstGeom prst="rect">
            <a:avLst/>
          </a:prstGeom>
          <a:effectLst>
            <a:innerShdw blurRad="127000">
              <a:srgbClr val="FF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907" y="1751798"/>
            <a:ext cx="5977288" cy="4604552"/>
          </a:xfrm>
          <a:prstGeom prst="rect">
            <a:avLst/>
          </a:prstGeom>
          <a:effectLst>
            <a:innerShdw blurRad="127000">
              <a:srgbClr val="00B05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66" y="1257979"/>
            <a:ext cx="3200677" cy="493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399" y="1256667"/>
            <a:ext cx="3554276" cy="493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404" y="118595"/>
            <a:ext cx="848295" cy="802932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229287" y="851095"/>
            <a:ext cx="735392" cy="6698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03735" y="851095"/>
            <a:ext cx="644893" cy="6777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7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8137" y="6356350"/>
            <a:ext cx="9004663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34176" y="1078030"/>
            <a:ext cx="10173903" cy="26661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обеспечения безопасности совершения интернет-покупок предлагаем Вашему вниманию следующие способы проверки Интернет-ресурсов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0910" y="105462"/>
            <a:ext cx="9760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Изучить отзывы на форумах, в социальных сетях, специальных интернет – ресурсах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апример,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IRecommend.ru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flamp.ru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Stop List.ru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" y="1905801"/>
            <a:ext cx="8375656" cy="2140353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" y="4350450"/>
            <a:ext cx="8375656" cy="2005900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sp>
        <p:nvSpPr>
          <p:cNvPr id="11" name="Правая фигурная скобка 10"/>
          <p:cNvSpPr/>
          <p:nvPr/>
        </p:nvSpPr>
        <p:spPr>
          <a:xfrm>
            <a:off x="8730112" y="2924294"/>
            <a:ext cx="943277" cy="275282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93092" y="4017828"/>
            <a:ext cx="1767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Отрицательные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отзывы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530" y="2736397"/>
            <a:ext cx="1164437" cy="116443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12275" y="6356350"/>
            <a:ext cx="908304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7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4464" y="288758"/>
            <a:ext cx="647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Слишком восторженные, эмоциональные отзывы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5" y="972731"/>
            <a:ext cx="10104227" cy="1536364"/>
          </a:xfrm>
          <a:prstGeom prst="rect">
            <a:avLst/>
          </a:prstGeom>
          <a:effectLst>
            <a:innerShdw blurRad="50800">
              <a:srgbClr val="FF0000"/>
            </a:innerShdw>
          </a:effectLst>
        </p:spPr>
      </p:pic>
      <p:sp>
        <p:nvSpPr>
          <p:cNvPr id="8" name="Стрелка вниз 7"/>
          <p:cNvSpPr/>
          <p:nvPr/>
        </p:nvSpPr>
        <p:spPr>
          <a:xfrm>
            <a:off x="5746282" y="658091"/>
            <a:ext cx="490889" cy="46806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25" y="3272134"/>
            <a:ext cx="896644" cy="896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094" y="2606528"/>
            <a:ext cx="5249916" cy="3797633"/>
          </a:xfrm>
          <a:prstGeom prst="rect">
            <a:avLst/>
          </a:prstGeom>
          <a:effectLst>
            <a:innerShdw blurRad="50800">
              <a:srgbClr val="FF0000"/>
            </a:innerShdw>
          </a:effectLst>
        </p:spPr>
      </p:pic>
      <p:sp>
        <p:nvSpPr>
          <p:cNvPr id="11" name="Правая фигурная скобка 10"/>
          <p:cNvSpPr/>
          <p:nvPr/>
        </p:nvSpPr>
        <p:spPr>
          <a:xfrm>
            <a:off x="6978316" y="3405740"/>
            <a:ext cx="875899" cy="269667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39225" y="4260888"/>
            <a:ext cx="3234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Соотношение количества </a:t>
            </a:r>
            <a:r>
              <a:rPr lang="ru-RU" b="1" smtClean="0">
                <a:solidFill>
                  <a:srgbClr val="FF0000"/>
                </a:solidFill>
              </a:rPr>
              <a:t>положительных и отрицательных отзывов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57676" y="6442356"/>
            <a:ext cx="1024128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3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665" y="164722"/>
            <a:ext cx="10597414" cy="5775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Проверить регистрацию продавца в качестве налогоплательщика на сайте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www.egrul.nalog.ru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84" y="901055"/>
            <a:ext cx="9926514" cy="166637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15886" y="6356350"/>
            <a:ext cx="871727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16" y="2402105"/>
            <a:ext cx="9837809" cy="36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52" y="153371"/>
            <a:ext cx="10515600" cy="7899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 выписке из ЕГРЮЛ можно проверить дату регистрации продавца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84961" y="6356350"/>
            <a:ext cx="944009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83" y="943277"/>
            <a:ext cx="6575364" cy="5346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371"/>
            <a:ext cx="11400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133600" y="152401"/>
            <a:ext cx="8229600" cy="1439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Законодательство о защите прав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потребителей в сети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Интернет</a:t>
            </a:r>
          </a:p>
          <a:p>
            <a:r>
              <a:rPr lang="ru-RU" alt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территории РФ</a:t>
            </a:r>
            <a:endParaRPr lang="ru-RU" alt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1905000" y="1905000"/>
            <a:ext cx="2514600" cy="15240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1</a:t>
            </a:r>
          </a:p>
          <a:p>
            <a:pPr algn="ctr" eaLnBrk="1" hangingPunct="1"/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Закона</a:t>
            </a:r>
          </a:p>
          <a:p>
            <a:pPr algn="ctr" eaLnBrk="1" hangingPunct="1"/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 ЗПП </a:t>
            </a:r>
          </a:p>
        </p:txBody>
      </p:sp>
      <p:sp>
        <p:nvSpPr>
          <p:cNvPr id="95238" name="AutoShape 6"/>
          <p:cNvSpPr>
            <a:spLocks/>
          </p:cNvSpPr>
          <p:nvPr/>
        </p:nvSpPr>
        <p:spPr bwMode="auto">
          <a:xfrm>
            <a:off x="4495800" y="1905000"/>
            <a:ext cx="838200" cy="1524000"/>
          </a:xfrm>
          <a:prstGeom prst="rightBrace">
            <a:avLst>
              <a:gd name="adj1" fmla="val 15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AutoShape 6"/>
          <p:cNvSpPr>
            <a:spLocks noChangeArrowheads="1"/>
          </p:cNvSpPr>
          <p:nvPr/>
        </p:nvSpPr>
        <p:spPr bwMode="auto">
          <a:xfrm>
            <a:off x="5381625" y="1739900"/>
            <a:ext cx="4800600" cy="469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Гражданский кодекс РФ (ч.1, ч.2) </a:t>
            </a:r>
          </a:p>
        </p:txBody>
      </p:sp>
      <p:sp>
        <p:nvSpPr>
          <p:cNvPr id="95240" name="AutoShape 6"/>
          <p:cNvSpPr>
            <a:spLocks noChangeArrowheads="1"/>
          </p:cNvSpPr>
          <p:nvPr/>
        </p:nvSpPr>
        <p:spPr bwMode="auto">
          <a:xfrm>
            <a:off x="5410200" y="2286000"/>
            <a:ext cx="4800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Закон РФ «О защите прав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потребителей» </a:t>
            </a:r>
          </a:p>
        </p:txBody>
      </p:sp>
      <p:sp>
        <p:nvSpPr>
          <p:cNvPr id="95241" name="AutoShape 6"/>
          <p:cNvSpPr>
            <a:spLocks noChangeArrowheads="1"/>
          </p:cNvSpPr>
          <p:nvPr/>
        </p:nvSpPr>
        <p:spPr bwMode="auto">
          <a:xfrm>
            <a:off x="5410200" y="3048000"/>
            <a:ext cx="4800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Иные федеральные законы</a:t>
            </a:r>
          </a:p>
        </p:txBody>
      </p:sp>
      <p:sp>
        <p:nvSpPr>
          <p:cNvPr id="95243" name="AutoShape 6"/>
          <p:cNvSpPr>
            <a:spLocks noChangeArrowheads="1"/>
          </p:cNvSpPr>
          <p:nvPr/>
        </p:nvSpPr>
        <p:spPr bwMode="auto">
          <a:xfrm>
            <a:off x="1905000" y="4010296"/>
            <a:ext cx="8458200" cy="22685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Постановления Правительства </a:t>
            </a:r>
            <a:r>
              <a:rPr lang="ru-RU" altLang="ru-RU" sz="2400" b="1" dirty="0" smtClean="0"/>
              <a:t>РФ, а именно: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</a:t>
            </a:r>
            <a:r>
              <a:rPr lang="ru-RU" altLang="ru-RU" sz="2400" b="1" dirty="0" smtClean="0"/>
              <a:t>Правила </a:t>
            </a:r>
            <a:r>
              <a:rPr lang="ru-RU" altLang="ru-RU" sz="2400" b="1" dirty="0"/>
              <a:t>продажи товаров дистанционным способом, </a:t>
            </a:r>
            <a:endParaRPr lang="ru-RU" altLang="ru-RU" sz="24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утв</a:t>
            </a:r>
            <a:r>
              <a:rPr lang="ru-RU" altLang="ru-RU" sz="2400" b="1" dirty="0"/>
              <a:t>. ПП РФ от 27.09.2007 № 612.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pic>
        <p:nvPicPr>
          <p:cNvPr id="95247" name="Picture 15" descr="ANd9GcTaspDqiBgLjheTejxT9nH1vcuCnhu4CgMi9qUYqY0X9Kam3-0aF3ul9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152401"/>
            <a:ext cx="10112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871074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205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739"/>
            <a:ext cx="10515600" cy="641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 случае сомнений свяжитесь с менеджером сайта, проверьте, работают ли указанные на сайте телефоны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4" y="1175117"/>
            <a:ext cx="6924653" cy="5268676"/>
          </a:xfrm>
          <a:prstGeom prst="rect">
            <a:avLst/>
          </a:prstGeom>
          <a:effectLst>
            <a:innerShdw blurRad="152400">
              <a:srgbClr val="FF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37" y="1313904"/>
            <a:ext cx="4876800" cy="4991101"/>
          </a:xfrm>
          <a:prstGeom prst="rect">
            <a:avLst/>
          </a:prstGeom>
          <a:effectLst>
            <a:innerShdw blurRad="165100">
              <a:schemeClr val="accent6">
                <a:lumMod val="75000"/>
              </a:schemeClr>
            </a:inn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71600" y="6426469"/>
            <a:ext cx="944879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6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004"/>
            <a:ext cx="10515600" cy="10106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Выбирайте интернет-магазины с возможностью оплаты товара после его доставки и непосредственного осмотра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8" y="1655546"/>
            <a:ext cx="4644383" cy="4369868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34" y="1655546"/>
            <a:ext cx="6175783" cy="4352921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908884" y="3397718"/>
            <a:ext cx="818148" cy="6256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9683931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38" y="1087656"/>
            <a:ext cx="1105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случае 100% предоплаты и доставки товара почтой товар может оказаться находящимся в розыске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74" y="134119"/>
            <a:ext cx="10866120" cy="108828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Будьте внимательны и помните про права потребителя при совершении покупок в сети Интернет 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11" y="1222408"/>
            <a:ext cx="11454063" cy="50436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Право на достоверную информацию о продавце товара</a:t>
            </a:r>
          </a:p>
          <a:p>
            <a:r>
              <a:rPr lang="ru-RU" dirty="0" smtClean="0"/>
              <a:t>Право на надлежащую и полную информацию о товаре</a:t>
            </a:r>
          </a:p>
          <a:p>
            <a:r>
              <a:rPr lang="ru-RU" dirty="0" smtClean="0"/>
              <a:t>Право на безопасность и качество товара</a:t>
            </a:r>
          </a:p>
          <a:p>
            <a:r>
              <a:rPr lang="ru-RU" dirty="0" smtClean="0"/>
              <a:t>Право отказаться от товара в любое время до его передачи</a:t>
            </a:r>
          </a:p>
          <a:p>
            <a:r>
              <a:rPr lang="ru-RU" dirty="0" smtClean="0"/>
              <a:t>Право отказаться от товара после его передачи в течение 7 дней</a:t>
            </a:r>
          </a:p>
          <a:p>
            <a:r>
              <a:rPr lang="ru-RU" dirty="0" smtClean="0"/>
              <a:t>Право отказаться от оплаченного товара в случае нарушения срока его доставки</a:t>
            </a:r>
          </a:p>
          <a:p>
            <a:r>
              <a:rPr lang="ru-RU" dirty="0"/>
              <a:t>Право требовать в случае обнаружения в товаре </a:t>
            </a:r>
            <a:r>
              <a:rPr lang="ru-RU" dirty="0" smtClean="0"/>
              <a:t>недостатков </a:t>
            </a:r>
            <a:r>
              <a:rPr lang="ru-RU" dirty="0"/>
              <a:t>безвозмездного устранения недостатков </a:t>
            </a:r>
            <a:r>
              <a:rPr lang="ru-RU" dirty="0" smtClean="0"/>
              <a:t>или </a:t>
            </a:r>
            <a:r>
              <a:rPr lang="ru-RU" dirty="0"/>
              <a:t>возмещения расходов на их </a:t>
            </a:r>
            <a:r>
              <a:rPr lang="ru-RU" dirty="0" smtClean="0"/>
              <a:t>исправление; </a:t>
            </a:r>
            <a:r>
              <a:rPr lang="ru-RU" dirty="0"/>
              <a:t>соразмерного уменьшения покупной цены;  замены на </a:t>
            </a:r>
            <a:r>
              <a:rPr lang="ru-RU" dirty="0" smtClean="0"/>
              <a:t>товар на иной товар</a:t>
            </a:r>
          </a:p>
          <a:p>
            <a:r>
              <a:rPr lang="ru-RU" dirty="0" smtClean="0"/>
              <a:t> Право на неустойку за нарушение срока доставки товара, а также за отказ продавца от удовлетворения требования потребителя в установленный законом </a:t>
            </a:r>
            <a:r>
              <a:rPr lang="ru-RU" dirty="0"/>
              <a:t>срок </a:t>
            </a:r>
            <a:endParaRPr lang="ru-RU" dirty="0" smtClean="0"/>
          </a:p>
          <a:p>
            <a:r>
              <a:rPr lang="ru-RU" dirty="0" smtClean="0"/>
              <a:t> Иные </a:t>
            </a:r>
            <a:r>
              <a:rPr lang="ru-RU" dirty="0"/>
              <a:t>требования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32411" y="6356350"/>
            <a:ext cx="9553303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71749" y="6321516"/>
            <a:ext cx="9239794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3019" y="567891"/>
            <a:ext cx="10241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 создании презентации использованы материалы сайтов:</a:t>
            </a:r>
          </a:p>
          <a:p>
            <a:r>
              <a:rPr lang="en-US" i="1" dirty="0"/>
              <a:t>e</a:t>
            </a:r>
            <a:r>
              <a:rPr lang="en-US" i="1" dirty="0" smtClean="0"/>
              <a:t>96.ru</a:t>
            </a:r>
          </a:p>
          <a:p>
            <a:r>
              <a:rPr lang="en-US" i="1" dirty="0" smtClean="0"/>
              <a:t>www.labirint.ru</a:t>
            </a:r>
          </a:p>
          <a:p>
            <a:r>
              <a:rPr lang="en-US" i="1" dirty="0" smtClean="0"/>
              <a:t>sportmaster.ru</a:t>
            </a:r>
          </a:p>
          <a:p>
            <a:r>
              <a:rPr lang="en-US" i="1" dirty="0"/>
              <a:t>svyaznoy.ru</a:t>
            </a:r>
            <a:endParaRPr lang="ru-RU" i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7044" y="3070459"/>
            <a:ext cx="816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Благодарим за внимание!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6" y="278674"/>
            <a:ext cx="80031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родажа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товаров дистанционным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способом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продажа товаров по договору розничной купли-продажи, заключаемому на основании ознакомления покупателя с предложенным продавцом описанием товара, содержащимся в каталогах, проспектах, буклетах либо представленным на фотоснимках или с использованием сетей почтовой связи, сетей электросвязи, в том числе информационно-телекоммуникационной сети "Интернет", а также сетей связи для трансляции телеканалов и (или) радиоканалов, или иными способами, исключающими возможность непосредственного ознакомления покупателя с товаром либо образцом товара при заключении такого договора.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97" y="550817"/>
            <a:ext cx="2286000" cy="1645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9" y="3417025"/>
            <a:ext cx="4050030" cy="270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8628" y="3636631"/>
            <a:ext cx="41235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FFC000"/>
                </a:solidFill>
              </a:rPr>
              <a:t>Преимущества интернет - покупок: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Покупка «не выходя из дома»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Доставка товара «на дом»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Возможность выбора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64183" y="3744686"/>
            <a:ext cx="966651" cy="330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64183" y="4348376"/>
            <a:ext cx="966651" cy="330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157652" y="4952066"/>
            <a:ext cx="966651" cy="330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272937" y="6356350"/>
            <a:ext cx="8934994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9902" y="1251284"/>
            <a:ext cx="1018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0996" y="-1"/>
            <a:ext cx="10876547" cy="247323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Интернет-магазин – это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сайт (веб-сайт),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торгующий товарами посредством сети Интернет. Позволяет пользователям онлайн сформировать заказ на покупку, выбрать способ оплаты и доставки заказа, оплатить заказ.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Сайт</a:t>
            </a:r>
            <a:r>
              <a:rPr lang="ru-RU" sz="1600" i="1" dirty="0">
                <a:solidFill>
                  <a:schemeClr val="tx1"/>
                </a:solidFill>
              </a:rPr>
              <a:t>, или </a:t>
            </a:r>
            <a:r>
              <a:rPr lang="ru-RU" sz="1600" i="1" dirty="0" smtClean="0">
                <a:solidFill>
                  <a:schemeClr val="tx1"/>
                </a:solidFill>
              </a:rPr>
              <a:t>веб-сайт— </a:t>
            </a:r>
            <a:r>
              <a:rPr lang="ru-RU" sz="1600" i="1" dirty="0">
                <a:solidFill>
                  <a:schemeClr val="tx1"/>
                </a:solidFill>
              </a:rPr>
              <a:t>совокупность логически связанных между собой веб-страниц; также место расположения контента сервера. Обычно сайт в Интернете представляет собой массив связанных данных, имеющий уникальный адрес и воспринимаемый пользователем как единое целое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 сути, интернет – магазин – это то, что потребитель ВИДИТ на экране.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840700" y="2210421"/>
            <a:ext cx="577516" cy="34622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10" y="2575547"/>
            <a:ext cx="7477912" cy="3780803"/>
          </a:xfrm>
          <a:prstGeom prst="rect">
            <a:avLst/>
          </a:prstGeom>
          <a:effectLst>
            <a:innerShdw blurRad="114300">
              <a:schemeClr val="accent6">
                <a:lumMod val="75000"/>
              </a:schemeClr>
            </a:innerShdw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07177" y="6356350"/>
            <a:ext cx="9117874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2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59430" y="6356350"/>
            <a:ext cx="9466216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5777908" y="1331036"/>
            <a:ext cx="52251" cy="3065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496" y="126408"/>
            <a:ext cx="452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Запрещено для продажи в интернете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6" y="1100558"/>
            <a:ext cx="947120" cy="710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88397" y="1119148"/>
            <a:ext cx="291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Алкогольная продукция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4" y="2143428"/>
            <a:ext cx="1034869" cy="9219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88854" y="2352852"/>
            <a:ext cx="314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абачная продукция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" y="3280387"/>
            <a:ext cx="939710" cy="7757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9041" y="3390256"/>
            <a:ext cx="21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Оружие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1" y="4116580"/>
            <a:ext cx="955219" cy="9552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9041" y="4353098"/>
            <a:ext cx="394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Драгоценные камни и изделия из них 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82" y="1100558"/>
            <a:ext cx="966134" cy="9661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69" y="2043890"/>
            <a:ext cx="836828" cy="10904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8" y="3100996"/>
            <a:ext cx="831609" cy="8684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51" y="4056170"/>
            <a:ext cx="740572" cy="10479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34227" y="1331036"/>
            <a:ext cx="323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Бытовая техника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29007" y="2344609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Игрушки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529007" y="3224822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Одежда и обувь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29007" y="4226427"/>
            <a:ext cx="344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Мобильные телефоны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542810" y="5109904"/>
            <a:ext cx="446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ные, не запрещенные законом товары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824311" y="184888"/>
            <a:ext cx="435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Разрешено для продажи в интернете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" y="5104149"/>
            <a:ext cx="976084" cy="904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086" y="5385908"/>
            <a:ext cx="379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Лекарственные средства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9041" y="5912788"/>
            <a:ext cx="537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Иные товары, продажа которых </a:t>
            </a:r>
            <a:r>
              <a:rPr lang="ru-RU" sz="1600" dirty="0" smtClean="0"/>
              <a:t>запрещена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законом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17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85555" y="6356350"/>
            <a:ext cx="8551816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37793" y="916108"/>
            <a:ext cx="4371872" cy="59027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 заключения договора купли -продажи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0143" y="1663858"/>
            <a:ext cx="4371875" cy="468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Полное фирменное наименование (наименование) продавца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764" y="2329393"/>
            <a:ext cx="4371874" cy="346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Адрес, место нахождения продавца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0145" y="5487208"/>
            <a:ext cx="4371874" cy="666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Срок службы, срок годности, гарантийный срок на товар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7763" y="4895993"/>
            <a:ext cx="4364256" cy="346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Условия о доставке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7764" y="4120107"/>
            <a:ext cx="4364255" cy="508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Цена, условия приобретения товара, порядок его оплаты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0144" y="3609369"/>
            <a:ext cx="4371874" cy="346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Место изготовления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0144" y="2898576"/>
            <a:ext cx="4371875" cy="547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Сведения об основных потребительских свойствах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934475"/>
            <a:ext cx="5034012" cy="4267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После передачи товара в письменной форме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1428754"/>
            <a:ext cx="5034012" cy="468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Подтверждение соответствия товара обязательным требованиям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1932897"/>
            <a:ext cx="5034012" cy="538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ведения </a:t>
            </a:r>
            <a:r>
              <a:rPr lang="ru-RU" dirty="0">
                <a:solidFill>
                  <a:schemeClr val="tx1"/>
                </a:solidFill>
              </a:rPr>
              <a:t>об основных потребительских свойствах товара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2542601"/>
            <a:ext cx="5034012" cy="468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Цена в рублях и условия приобретения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3063573"/>
            <a:ext cx="5034012" cy="468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Сведения </a:t>
            </a:r>
            <a:r>
              <a:rPr lang="ru-RU" dirty="0">
                <a:solidFill>
                  <a:schemeClr val="tx1"/>
                </a:solidFill>
              </a:rPr>
              <a:t>о гарантийном сроке, если он </a:t>
            </a:r>
            <a:r>
              <a:rPr lang="ru-RU" dirty="0" smtClean="0">
                <a:solidFill>
                  <a:schemeClr val="tx1"/>
                </a:solidFill>
              </a:rPr>
              <a:t>установлен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3590996"/>
            <a:ext cx="5034012" cy="475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Правила </a:t>
            </a:r>
            <a:r>
              <a:rPr lang="ru-RU" dirty="0">
                <a:solidFill>
                  <a:schemeClr val="tx1"/>
                </a:solidFill>
              </a:rPr>
              <a:t>и условия эффективного и безопасного использования </a:t>
            </a:r>
            <a:r>
              <a:rPr lang="ru-RU" dirty="0" smtClean="0">
                <a:solidFill>
                  <a:schemeClr val="tx1"/>
                </a:solidFill>
              </a:rPr>
              <a:t>товара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96000" y="4119360"/>
            <a:ext cx="5034012" cy="38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Сведения </a:t>
            </a:r>
            <a:r>
              <a:rPr lang="ru-RU" sz="1600" dirty="0">
                <a:solidFill>
                  <a:schemeClr val="tx1"/>
                </a:solidFill>
              </a:rPr>
              <a:t>о сроке службы или сроке годности товаров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96000" y="4558909"/>
            <a:ext cx="5034012" cy="1453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Место </a:t>
            </a:r>
            <a:r>
              <a:rPr lang="ru-RU" sz="1600" dirty="0">
                <a:solidFill>
                  <a:schemeClr val="tx1"/>
                </a:solidFill>
              </a:rPr>
              <a:t>нахождения (адрес), фирменное наименование (наименование) изготовителя (продавца), </a:t>
            </a:r>
            <a:r>
              <a:rPr lang="ru-RU" sz="1600" dirty="0" smtClean="0">
                <a:solidFill>
                  <a:schemeClr val="tx1"/>
                </a:solidFill>
              </a:rPr>
              <a:t>организации, </a:t>
            </a:r>
            <a:r>
              <a:rPr lang="ru-RU" sz="1600" dirty="0">
                <a:solidFill>
                  <a:schemeClr val="tx1"/>
                </a:solidFill>
              </a:rPr>
              <a:t>уполномоченной </a:t>
            </a:r>
            <a:r>
              <a:rPr lang="ru-RU" sz="1600" dirty="0" smtClean="0">
                <a:solidFill>
                  <a:schemeClr val="tx1"/>
                </a:solidFill>
              </a:rPr>
              <a:t>на </a:t>
            </a:r>
            <a:r>
              <a:rPr lang="ru-RU" sz="1600" dirty="0">
                <a:solidFill>
                  <a:schemeClr val="tx1"/>
                </a:solidFill>
              </a:rPr>
              <a:t>принятие претензий от покупателей и производящей ремонт и техническое обслуживание товара, для импортного товара - наименование страны происхождения </a:t>
            </a:r>
            <a:r>
              <a:rPr lang="ru-RU" sz="1600" dirty="0" smtClean="0">
                <a:solidFill>
                  <a:schemeClr val="tx1"/>
                </a:solidFill>
              </a:rPr>
              <a:t>товара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577516" y="1087655"/>
            <a:ext cx="308008" cy="656843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8" y="1839982"/>
            <a:ext cx="323116" cy="6706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2612337"/>
            <a:ext cx="323116" cy="6706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3349799"/>
            <a:ext cx="323116" cy="545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3962331"/>
            <a:ext cx="323116" cy="6706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7" y="4694131"/>
            <a:ext cx="323116" cy="5483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62" y="5341976"/>
            <a:ext cx="323116" cy="670618"/>
          </a:xfrm>
          <a:prstGeom prst="rect">
            <a:avLst/>
          </a:prstGeom>
        </p:spPr>
      </p:pic>
      <p:sp>
        <p:nvSpPr>
          <p:cNvPr id="30" name="Выгнутая влево стрелка 29"/>
          <p:cNvSpPr/>
          <p:nvPr/>
        </p:nvSpPr>
        <p:spPr>
          <a:xfrm flipH="1">
            <a:off x="11232683" y="1024132"/>
            <a:ext cx="250255" cy="66778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1744498"/>
            <a:ext cx="268247" cy="5848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2410707"/>
            <a:ext cx="268247" cy="5303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3003739"/>
            <a:ext cx="268247" cy="5584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686" y="3622644"/>
            <a:ext cx="268247" cy="4974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4180581"/>
            <a:ext cx="284920" cy="10619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691" y="5487209"/>
            <a:ext cx="268247" cy="78353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6235" y="117272"/>
            <a:ext cx="1023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соответствии с Правилами продажи товаров дистанционным способом до потребителя должна быть доведена следующая обязательная информация: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6063032"/>
            <a:ext cx="5034012" cy="299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Иные установленные законом сведения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64229" y="6356350"/>
            <a:ext cx="8499565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7024" y="635267"/>
            <a:ext cx="11107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случае продажи товаров через Интернет информация, которая должна </a:t>
            </a:r>
            <a:r>
              <a:rPr lang="ru-RU" sz="2400" dirty="0"/>
              <a:t>б</a:t>
            </a:r>
            <a:r>
              <a:rPr lang="ru-RU" sz="2400" dirty="0" smtClean="0"/>
              <a:t>ыть доведена до сведения потребителя перед заключением договора купли-продажи, в обязательном порядке указывается продавцом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 сайте магазина.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28205" y="2153960"/>
            <a:ext cx="9945189" cy="205522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 совершении покупок в интернет-магазинах рекомендуем обращать внимание на полноту и достоверность информации, опубликованной  на сайте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1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630"/>
            <a:ext cx="10515600" cy="789271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об адресе (месте нахождения) и полное фирменное наименование продавца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1" y="163630"/>
            <a:ext cx="974969" cy="974969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6664350" y="952901"/>
            <a:ext cx="801188" cy="647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117322" y="952901"/>
            <a:ext cx="853439" cy="632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89463" y="6356350"/>
            <a:ext cx="938784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1" y="1888511"/>
            <a:ext cx="6112398" cy="4412765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56827" y="1519179"/>
            <a:ext cx="314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Ненадлежащая информация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2084" y="1519179"/>
            <a:ext cx="35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Надлежащая информация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177" y="1888511"/>
            <a:ext cx="5529943" cy="4357157"/>
          </a:xfrm>
          <a:prstGeom prst="rect">
            <a:avLst/>
          </a:prstGeom>
          <a:effectLst>
            <a:innerShdw blurRad="139700">
              <a:schemeClr val="accent6">
                <a:lumMod val="60000"/>
                <a:lumOff val="4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498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817" y="0"/>
            <a:ext cx="10515600" cy="975445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о товаре – потребительские свойства товара, срок службы/срок годности, гарантийный срок 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94" y="132768"/>
            <a:ext cx="975445" cy="975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610" y="1734800"/>
            <a:ext cx="4727714" cy="4702106"/>
          </a:xfrm>
          <a:prstGeom prst="rect">
            <a:avLst/>
          </a:prstGeom>
          <a:effectLst>
            <a:innerShdw blurRad="152400">
              <a:srgbClr val="00B05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541" y="825877"/>
            <a:ext cx="1194920" cy="74377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7437120" y="825877"/>
            <a:ext cx="940526" cy="55007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584960" y="6428807"/>
            <a:ext cx="9633457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43" y="1240982"/>
            <a:ext cx="3127519" cy="49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185" y="1240981"/>
            <a:ext cx="2859272" cy="49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71" y="1743552"/>
            <a:ext cx="5838825" cy="4685255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56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867</TotalTime>
  <Words>1229</Words>
  <Application>Microsoft Office PowerPoint</Application>
  <PresentationFormat>Широкоэкранный</PresentationFormat>
  <Paragraphs>132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Всемирный день прав потребителей 15 марта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адресе (месте нахождения) и полное фирменное наименование продавца   </vt:lpstr>
      <vt:lpstr>Информация о товаре – потребительские свойства товара, срок службы/срок годности, гарантийный срок </vt:lpstr>
      <vt:lpstr>Презентация PowerPoint</vt:lpstr>
      <vt:lpstr>Насторожённость должны вызывать: - необоснованно низкая цена на товар,  - «горящие скидки» и акции  «только сейчас»</vt:lpstr>
      <vt:lpstr>Информация о порядке оплаты товара</vt:lpstr>
      <vt:lpstr>Относитесь с осторожностью к предложениям произвести оплату путем перевода денежных средств на банковскую карту. Продавец обязан предоставлять банковские реквизиты для осуществления платежей.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Проверить регистрацию продавца в качестве налогоплательщика на сайте www.egrul.nalog.ru</vt:lpstr>
      <vt:lpstr>По выписке из ЕГРЮЛ можно проверить дату регистрации продавца </vt:lpstr>
      <vt:lpstr>В случае сомнений свяжитесь с менеджером сайта, проверьте, работают ли указанные на сайте телефоны</vt:lpstr>
      <vt:lpstr>Выбирайте интернет-магазины с возможностью оплаты товара после его доставки и непосредственного осмотра</vt:lpstr>
      <vt:lpstr>Будьте внимательны и помните про права потребителя при совершении покупок в сети Интернет :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защиты прав потребителей</dc:title>
  <dc:creator>Горбунова Светлана Сергеевна</dc:creator>
  <cp:lastModifiedBy>Горбунова Светлана Сергеевна</cp:lastModifiedBy>
  <cp:revision>151</cp:revision>
  <cp:lastPrinted>2017-02-09T10:58:20Z</cp:lastPrinted>
  <dcterms:created xsi:type="dcterms:W3CDTF">2017-02-08T04:28:17Z</dcterms:created>
  <dcterms:modified xsi:type="dcterms:W3CDTF">2017-02-13T09:02:06Z</dcterms:modified>
</cp:coreProperties>
</file>